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9"/>
  </p:notesMasterIdLst>
  <p:sldIdLst>
    <p:sldId id="256" r:id="rId2"/>
    <p:sldId id="257" r:id="rId3"/>
    <p:sldId id="258" r:id="rId4"/>
    <p:sldId id="271" r:id="rId5"/>
    <p:sldId id="273" r:id="rId6"/>
    <p:sldId id="279" r:id="rId7"/>
    <p:sldId id="28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nstantia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588943-4651-4921-9B56-2368CA136F07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nstantia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1FDB8F-8B99-46B6-A484-73001317AA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B99D1A-ECF1-4FBC-8E11-1E067B41532C}" type="slidenum">
              <a:rPr lang="ru-RU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0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ACACC"/>
                </a:solidFill>
              </a:defRPr>
            </a:lvl1pPr>
          </a:lstStyle>
          <a:p>
            <a:fld id="{823E6A51-176F-4049-96D4-F86F96109BB2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ACACC"/>
                </a:solidFill>
              </a:defRPr>
            </a:lvl1pPr>
          </a:lstStyle>
          <a:p>
            <a:fld id="{31893231-6913-4F6C-9AD3-3CCB467174B5}" type="slidenum">
              <a:rPr lang="ru-RU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3DB5A1-89A5-4799-A4C9-B72106CF335F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9F2B4-3250-4558-8654-0EBDC97BAB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3E08BD-188A-4D51-9FEA-0E7D283C6E7C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4B95E-0FB9-4865-BCB2-6C176FE0D3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289A35-F0E6-47F1-8BD1-33AA221C6C74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C3F8E-2EB6-4342-B784-3FD7E8EDD3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ACACC"/>
                </a:solidFill>
              </a:defRPr>
            </a:lvl1pPr>
          </a:lstStyle>
          <a:p>
            <a:fld id="{1AF9A803-D9CB-49ED-9EC0-88769B44DE8E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ACACC"/>
                </a:solidFill>
              </a:defRPr>
            </a:lvl1pPr>
          </a:lstStyle>
          <a:p>
            <a:fld id="{92A1A526-EDB3-4F1F-A8A4-3316A50601D5}" type="slidenum">
              <a:rPr lang="ru-RU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D75DE3-3ABE-412B-89E3-D65941B275F3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D085A-6375-4450-A124-748C668C2E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ADF6DA-826F-46BD-9FAF-7FD492F5F151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2F4A-A4A6-4587-9ED9-B81B16F5B4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B523C-D72C-473E-91A2-16AAF20ECB9B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63E54-2AA0-4EFA-8FCF-6F27B0B23C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274227-AA42-45FE-B572-3460D83B5AA7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37573-CB31-433D-BEE1-9E4B033E85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645BD-8A8D-4F10-A5FA-60442CA3096E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6629-DD2C-4736-AB43-E391A091A7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ru-RU"/>
          </a:p>
        </p:txBody>
      </p:sp>
      <p:sp>
        <p:nvSpPr>
          <p:cNvPr id="6" name="Right Triangle 11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2B106E-653E-4AD1-85A5-3F1A55350153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82119F4-495D-4915-BC53-5C78BFCCA3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65E72"/>
                </a:solidFill>
              </a:defRPr>
            </a:lvl1pPr>
          </a:lstStyle>
          <a:p>
            <a:fld id="{74723615-9E5C-41D2-B707-A0C0D0CD060E}" type="datetimeFigureOut">
              <a:rPr lang="ru-RU"/>
              <a:pPr/>
              <a:t>17.05.2023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65E72"/>
                </a:solidFill>
              </a:defRPr>
            </a:lvl1pPr>
          </a:lstStyle>
          <a:p>
            <a:fld id="{1E9F19A5-C2E9-4008-9C23-55D2C70067AA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59" r:id="rId2"/>
    <p:sldLayoutId id="2147484068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9" r:id="rId9"/>
    <p:sldLayoutId id="2147484065" r:id="rId10"/>
    <p:sldLayoutId id="21474840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Arial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Arial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351838" cy="2376264"/>
          </a:xfrm>
        </p:spPr>
        <p:txBody>
          <a:bodyPr/>
          <a:lstStyle/>
          <a:p>
            <a:pPr marR="0" algn="ctr" eaLnBrk="1" hangingPunct="1"/>
            <a:r>
              <a:rPr kumimoji="0" lang="ru-RU" sz="4400" b="1" i="1" dirty="0" smtClean="0"/>
              <a:t>Психолого-педагогическая характеристика детей с нарушением функции зрения</a:t>
            </a:r>
            <a:r>
              <a:rPr kumimoji="0" lang="ru-RU" sz="5000" b="1" i="1" dirty="0" smtClean="0"/>
              <a:t>.</a:t>
            </a:r>
            <a:r>
              <a:rPr kumimoji="0" lang="ru-RU" sz="5000" dirty="0" smtClean="0"/>
              <a:t> </a:t>
            </a:r>
          </a:p>
        </p:txBody>
      </p:sp>
      <p:pic>
        <p:nvPicPr>
          <p:cNvPr id="14339" name="Picture 5" descr="http://im7-tub-ru.yandex.net/i?id=484298745-2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2636912"/>
            <a:ext cx="2520280" cy="3266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9" descr="http://www.chelsi.ru/auto_images/152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5384" y="2603361"/>
            <a:ext cx="2677826" cy="323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4873018" y="5992601"/>
            <a:ext cx="41044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</a:bodyPr>
          <a:lstStyle>
            <a:lvl1pPr marL="0" marR="4572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SzPct val="95000"/>
              <a:buFont typeface="Wingdings 2" pitchFamily="18" charset="2"/>
              <a:buNone/>
              <a:defRPr kumimoji="1" sz="2600" kern="1200">
                <a:solidFill>
                  <a:schemeClr val="tx1"/>
                </a:solidFill>
                <a:latin typeface="+mn-lt"/>
                <a:ea typeface="Arial" charset="0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kumimoji="1" sz="2400" kern="1200">
                <a:solidFill>
                  <a:schemeClr val="tx1"/>
                </a:solidFill>
                <a:latin typeface="+mn-lt"/>
                <a:ea typeface="Arial" charset="0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None/>
              <a:defRPr kumimoji="1" sz="2100" kern="1200">
                <a:solidFill>
                  <a:schemeClr val="tx1"/>
                </a:solidFill>
                <a:latin typeface="+mn-lt"/>
                <a:ea typeface="Arial" charset="0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SzPct val="65000"/>
              <a:buFont typeface="Wingdings 2" pitchFamily="18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Arial" charset="0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SzPct val="65000"/>
              <a:buFont typeface="Wingdings 2" pitchFamily="18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Arial" charset="0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eaLnBrk="1" hangingPunct="1"/>
            <a:r>
              <a:rPr kumimoji="0" lang="ru-RU" sz="2000" b="1" dirty="0" smtClean="0"/>
              <a:t>Методист Савина Н.В.</a:t>
            </a:r>
            <a:r>
              <a:rPr kumimoji="0" lang="ru-RU" sz="2000" dirty="0" smtClean="0"/>
              <a:t> </a:t>
            </a:r>
            <a:endParaRPr kumimoji="0"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http://img-fotki.yandex.ru/get/4429/137935240.0/0_71026_8d93ccb9_X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978" y="1225513"/>
            <a:ext cx="40798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9144000" cy="90872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228600" indent="-228600" algn="l" eaLnBrk="1" fontAlgn="auto" hangingPunct="1">
              <a:spcAft>
                <a:spcPts val="0"/>
              </a:spcAft>
              <a:defRPr/>
            </a:pPr>
            <a:r>
              <a:rPr kumimoji="0" lang="ru-RU" sz="4000" dirty="0"/>
              <a:t> </a:t>
            </a:r>
            <a:r>
              <a:rPr kumimoji="0" lang="ru-RU" sz="4000" dirty="0" smtClean="0"/>
              <a:t> </a:t>
            </a:r>
            <a:r>
              <a:rPr kumimoji="0" lang="ru-RU" sz="4500" i="1" dirty="0" smtClean="0">
                <a:solidFill>
                  <a:schemeClr val="tx1"/>
                </a:solidFill>
              </a:rPr>
              <a:t>Определение.</a:t>
            </a:r>
            <a:endParaRPr kumimoji="0" lang="ru-RU" sz="450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4509120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Зрение – способность видеть, т.е. ощущать и воспринимать окружающую действительность посредством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зрительного анализатора.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mooovoi.org/images/phocagallery/prazdnik/thumbs/phoca_thumb_l_ivanteevka-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59778"/>
            <a:ext cx="4032448" cy="291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1196752"/>
            <a:ext cx="5328592" cy="5832647"/>
          </a:xfrm>
        </p:spPr>
        <p:txBody>
          <a:bodyPr/>
          <a:lstStyle/>
          <a:p>
            <a:pPr marR="0" algn="just" eaLnBrk="1" hangingPunct="1">
              <a:lnSpc>
                <a:spcPct val="80000"/>
              </a:lnSpc>
            </a:pPr>
            <a:r>
              <a:rPr kumimoji="0" lang="ru-RU" sz="2700" dirty="0" smtClean="0"/>
              <a:t>	Международная классификация нарушений зрения основана на оценке двух функций: </a:t>
            </a:r>
            <a:r>
              <a:rPr kumimoji="0" lang="ru-RU" sz="2800" i="1" dirty="0" smtClean="0"/>
              <a:t>остроты зрения и поля зрения</a:t>
            </a:r>
            <a:r>
              <a:rPr kumimoji="0" lang="ru-RU" sz="2700" dirty="0" smtClean="0"/>
              <a:t>.</a:t>
            </a:r>
            <a:r>
              <a:rPr kumimoji="0" lang="ru-RU" sz="2800" b="1" i="1" dirty="0"/>
              <a:t> </a:t>
            </a:r>
            <a:r>
              <a:rPr kumimoji="0" lang="ru-RU" sz="2800" b="1" i="1" dirty="0" smtClean="0"/>
              <a:t>	</a:t>
            </a:r>
          </a:p>
          <a:p>
            <a:pPr marR="0" algn="just" eaLnBrk="1" hangingPunct="1">
              <a:lnSpc>
                <a:spcPct val="80000"/>
              </a:lnSpc>
            </a:pPr>
            <a:r>
              <a:rPr kumimoji="0" lang="ru-RU" sz="2800" b="1" i="1" dirty="0" smtClean="0"/>
              <a:t>Зрительные </a:t>
            </a:r>
            <a:r>
              <a:rPr kumimoji="0" lang="ru-RU" sz="2800" b="1" i="1" dirty="0"/>
              <a:t>нарушения </a:t>
            </a:r>
            <a:r>
              <a:rPr kumimoji="0" lang="ru-RU" sz="2800" dirty="0"/>
              <a:t>вызывают у детей значительные затруднения в познании окружающей действительности, сужают общественные контакты, ограничивают их ориентировку, возможность заниматься многими видами деятельности.</a:t>
            </a:r>
          </a:p>
          <a:p>
            <a:pPr marR="0" algn="just" eaLnBrk="1" hangingPunct="1">
              <a:lnSpc>
                <a:spcPct val="80000"/>
              </a:lnSpc>
            </a:pPr>
            <a:r>
              <a:rPr kumimoji="0" lang="ru-RU" sz="2700" dirty="0" smtClean="0"/>
              <a:t> </a:t>
            </a:r>
          </a:p>
        </p:txBody>
      </p:sp>
      <p:pic>
        <p:nvPicPr>
          <p:cNvPr id="17411" name="Picture 5" descr="http://www.portal74.ru/upload/iblock/cf7/cf7dcb546d0ffc08b31e8394d8e210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268760"/>
            <a:ext cx="3146425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2"/>
            <a:ext cx="9144000" cy="90858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228600" indent="-228600" algn="l" eaLnBrk="1" fontAlgn="auto" hangingPunct="1">
              <a:spcAft>
                <a:spcPts val="0"/>
              </a:spcAft>
              <a:defRPr/>
            </a:pPr>
            <a:r>
              <a:rPr kumimoji="0" lang="ru-RU" sz="4000" dirty="0"/>
              <a:t> </a:t>
            </a:r>
            <a:r>
              <a:rPr kumimoji="0" lang="ru-RU" sz="4500" i="1" dirty="0">
                <a:solidFill>
                  <a:schemeClr val="tx1"/>
                </a:solidFill>
              </a:rPr>
              <a:t>Классификация нарушений зрения</a:t>
            </a:r>
            <a:r>
              <a:rPr kumimoji="0" lang="ru-RU" sz="4500" i="1" dirty="0" smtClean="0">
                <a:solidFill>
                  <a:schemeClr val="tx1"/>
                </a:solidFill>
              </a:rPr>
              <a:t>.</a:t>
            </a:r>
            <a:endParaRPr kumimoji="0" lang="ru-RU" sz="4500" i="1" dirty="0">
              <a:solidFill>
                <a:schemeClr val="tx1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713787" cy="4967287"/>
          </a:xfrm>
        </p:spPr>
        <p:txBody>
          <a:bodyPr/>
          <a:lstStyle/>
          <a:p>
            <a:pPr marR="0" algn="just" eaLnBrk="1" hangingPunct="1"/>
            <a:r>
              <a:rPr kumimoji="0" lang="ru-RU" sz="2700" b="1" i="1" dirty="0" smtClean="0"/>
              <a:t>Функциональные</a:t>
            </a:r>
            <a:r>
              <a:rPr kumimoji="0" lang="ru-RU" sz="2500" dirty="0" smtClean="0"/>
              <a:t> – самые легкие из существующих нарушений. К ним относят косоглазие и </a:t>
            </a:r>
            <a:r>
              <a:rPr kumimoji="0" lang="ru-RU" sz="2500" dirty="0" err="1" smtClean="0"/>
              <a:t>амблиопию</a:t>
            </a:r>
            <a:r>
              <a:rPr kumimoji="0" lang="ru-RU" sz="2500" dirty="0" smtClean="0"/>
              <a:t> (катаракта, помутнение роговицы, дальнозоркость, близорукость и так далее). При вовремя предпринятых мерах данные состояния могут быть исправлены. </a:t>
            </a:r>
          </a:p>
          <a:p>
            <a:pPr marR="0" algn="just" eaLnBrk="1" hangingPunct="1"/>
            <a:endParaRPr kumimoji="0" lang="ru-RU" sz="1000" dirty="0" smtClean="0"/>
          </a:p>
          <a:p>
            <a:pPr marR="0" algn="just" eaLnBrk="1" hangingPunct="1"/>
            <a:r>
              <a:rPr kumimoji="0" lang="ru-RU" sz="2700" b="1" i="1" dirty="0" smtClean="0"/>
              <a:t>Органические</a:t>
            </a:r>
            <a:r>
              <a:rPr kumimoji="0" lang="ru-RU" sz="2500" dirty="0" smtClean="0"/>
              <a:t> – нарушения, касающиеся структуры глаза и других отделов зрительной системы, которые приводят к плохому зрению, остаточному зрению и полной слепоте. К таким состояниям приводят заболевания зрительного нерва и сетчатки, нарушения оптического аппарата глаза и аномалии рефракции глаз.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970" y="-243408"/>
            <a:ext cx="9144000" cy="90858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228600" indent="-228600" algn="l" eaLnBrk="1" fontAlgn="auto" hangingPunct="1">
              <a:spcAft>
                <a:spcPts val="0"/>
              </a:spcAft>
              <a:defRPr/>
            </a:pPr>
            <a:r>
              <a:rPr kumimoji="0" lang="ru-RU" sz="4000" dirty="0"/>
              <a:t> </a:t>
            </a:r>
            <a:r>
              <a:rPr kumimoji="0" lang="ru-RU" sz="3600" i="1" dirty="0" smtClean="0">
                <a:solidFill>
                  <a:schemeClr val="tx1"/>
                </a:solidFill>
              </a:rPr>
              <a:t>Характеристика детей.</a:t>
            </a:r>
            <a:endParaRPr kumimoji="0" lang="ru-RU" sz="3600" i="1" dirty="0">
              <a:solidFill>
                <a:schemeClr val="tx1"/>
              </a:solidFill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970" y="645851"/>
            <a:ext cx="8713787" cy="4967287"/>
          </a:xfrm>
        </p:spPr>
        <p:txBody>
          <a:bodyPr/>
          <a:lstStyle/>
          <a:p>
            <a:pPr marR="0" algn="just" eaLnBrk="1" hangingPunct="1"/>
            <a:r>
              <a:rPr kumimoji="0" lang="ru-RU" sz="2400" dirty="0"/>
              <a:t>О</a:t>
            </a:r>
            <a:r>
              <a:rPr kumimoji="0" lang="ru-RU" sz="2400" dirty="0" smtClean="0"/>
              <a:t>собенности психического  развития выражаются </a:t>
            </a:r>
            <a:r>
              <a:rPr kumimoji="0" lang="ru-RU" sz="2400" dirty="0"/>
              <a:t>в меньшем объёме знаний и представлений об окружающем мире, в ограниченном понимании слов, отсутствии конкретных представлений за произносимыми словами, в менее развитых и некоординированных движениях и слабой ориентировке и мобильности в пространстве</a:t>
            </a:r>
            <a:r>
              <a:rPr kumimoji="0" lang="ru-RU" sz="2400" dirty="0" smtClean="0"/>
              <a:t>.</a:t>
            </a:r>
          </a:p>
          <a:p>
            <a:pPr marR="0" algn="just" eaLnBrk="1" hangingPunct="1"/>
            <a:r>
              <a:rPr kumimoji="0" lang="ru-RU" sz="2400" dirty="0"/>
              <a:t>У детей отмечается замедленность восприятия, фрагментарность, страдает полнота обозрения, наблюдательность. В связи с этим возникают трудности в формировании целостного образа</a:t>
            </a:r>
            <a:r>
              <a:rPr kumimoji="0" lang="ru-RU" sz="2400" dirty="0" smtClean="0"/>
              <a:t>.</a:t>
            </a:r>
          </a:p>
          <a:p>
            <a:pPr marR="0" algn="just" eaLnBrk="1" hangingPunct="1"/>
            <a:r>
              <a:rPr kumimoji="0" lang="ru-RU" sz="2400" dirty="0" smtClean="0"/>
              <a:t>Часто возникают трудности </a:t>
            </a:r>
            <a:r>
              <a:rPr kumimoji="0" lang="ru-RU" sz="2400" dirty="0"/>
              <a:t>совместной деятельности и предметного </a:t>
            </a:r>
            <a:r>
              <a:rPr kumimoji="0" lang="ru-RU" sz="2400" dirty="0" smtClean="0"/>
              <a:t>общения. Детям свойственна </a:t>
            </a:r>
            <a:r>
              <a:rPr kumimoji="0" lang="ru-RU" sz="2400" dirty="0"/>
              <a:t>большая неуверенность в правильности и качестве выполнения работы, что выражается в более частом обращении за помощью в оценке деятельности к взрослому, переводе оценки в вербальный коммуникативный план.</a:t>
            </a:r>
          </a:p>
          <a:p>
            <a:pPr marR="0" algn="just" eaLnBrk="1" hangingPunct="1"/>
            <a:endParaRPr kumimoji="0" lang="ru-RU" sz="2500" dirty="0"/>
          </a:p>
          <a:p>
            <a:pPr marR="0" algn="just" eaLnBrk="1" hangingPunct="1"/>
            <a:endParaRPr kumimoji="0" lang="ru-RU" sz="2500" dirty="0"/>
          </a:p>
          <a:p>
            <a:pPr marR="0" algn="just" eaLnBrk="1" hangingPunct="1"/>
            <a:endParaRPr kumimoji="0" lang="ru-RU" sz="2500" b="1" i="1" dirty="0" smtClean="0"/>
          </a:p>
          <a:p>
            <a:pPr marR="0" algn="just" eaLnBrk="1" hangingPunct="1"/>
            <a:endParaRPr kumimoji="0" lang="ru-RU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6098"/>
            <a:ext cx="6121984" cy="64793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228600" indent="-228600" algn="l" eaLnBrk="1" fontAlgn="auto" hangingPunct="1">
              <a:spcAft>
                <a:spcPts val="0"/>
              </a:spcAft>
              <a:defRPr/>
            </a:pPr>
            <a:r>
              <a:rPr kumimoji="0" lang="ru-RU" sz="4000" dirty="0" smtClean="0"/>
              <a:t> </a:t>
            </a:r>
            <a:r>
              <a:rPr kumimoji="0" lang="ru-RU" sz="3600" i="1" dirty="0" smtClean="0">
                <a:solidFill>
                  <a:schemeClr val="tx1"/>
                </a:solidFill>
              </a:rPr>
              <a:t>Рекомендации:</a:t>
            </a:r>
            <a:endParaRPr kumimoji="0" lang="ru-RU" sz="3600" i="1" dirty="0">
              <a:solidFill>
                <a:schemeClr val="tx1"/>
              </a:solidFill>
            </a:endParaRPr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98" y="692696"/>
            <a:ext cx="8713787" cy="6165304"/>
          </a:xfrm>
        </p:spPr>
        <p:txBody>
          <a:bodyPr/>
          <a:lstStyle/>
          <a:p>
            <a:pPr algn="just"/>
            <a:r>
              <a:rPr lang="ru-RU" sz="2400" dirty="0" smtClean="0"/>
              <a:t> </a:t>
            </a:r>
            <a:r>
              <a:rPr lang="ru-RU" sz="2000" dirty="0"/>
              <a:t>1) правильно определить рабочее место в помещении;</a:t>
            </a:r>
          </a:p>
          <a:p>
            <a:pPr algn="just"/>
            <a:r>
              <a:rPr lang="ru-RU" sz="2000" dirty="0"/>
              <a:t>2) использовать специальную наглядность определенных размеров: более крупную для фронтальных демонстраций и строго дифференцированную индивидуальную;</a:t>
            </a:r>
          </a:p>
          <a:p>
            <a:pPr algn="just"/>
            <a:r>
              <a:rPr lang="ru-RU" sz="2000" dirty="0"/>
              <a:t>3) при демонстрации цветных изображений нужно использовать яркие, насыщенные, контрастные, чистые, натуральные цвета (помидор–красный, огурец– зеленый, репка–желтая и т. д.); </a:t>
            </a:r>
          </a:p>
          <a:p>
            <a:pPr algn="just"/>
            <a:r>
              <a:rPr lang="ru-RU" sz="2000" dirty="0"/>
              <a:t>4) при работе с сюжетными изображениями следует исключить несущественные детали, которые не оказывают влияния на содержание и смысл сюжета;</a:t>
            </a:r>
          </a:p>
          <a:p>
            <a:pPr algn="just"/>
            <a:r>
              <a:rPr lang="ru-RU" sz="2000" dirty="0"/>
              <a:t>5) показывая дидактический материал, наглядные средства, необходимо учитывать не только размеры и цвет, но и контрастность фона, на котором он находится, чаще использовать контур для того или иного объекта и указку;</a:t>
            </a:r>
          </a:p>
          <a:p>
            <a:pPr algn="just"/>
            <a:r>
              <a:rPr lang="ru-RU" sz="2000" dirty="0"/>
              <a:t>6) должен быть снижен темп ведения занятий: таким детям требуется больше времени для первичного и повторного рассматривания </a:t>
            </a:r>
            <a:r>
              <a:rPr lang="ru-RU" sz="2000" dirty="0" smtClean="0"/>
              <a:t>материала;</a:t>
            </a:r>
          </a:p>
          <a:p>
            <a:pPr algn="just"/>
            <a:r>
              <a:rPr lang="ru-RU" sz="2000" dirty="0" smtClean="0"/>
              <a:t>7</a:t>
            </a:r>
            <a:r>
              <a:rPr lang="ru-RU" sz="2000" dirty="0"/>
              <a:t>) обязательное проведение физкультминуток или минуток отдыха. </a:t>
            </a:r>
          </a:p>
          <a:p>
            <a:pPr algn="l"/>
            <a:endParaRPr kumimoji="0"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192438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02154"/>
            <a:ext cx="6121984" cy="64793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228600" indent="-228600" algn="l" eaLnBrk="1" fontAlgn="auto" hangingPunct="1">
              <a:spcAft>
                <a:spcPts val="0"/>
              </a:spcAft>
              <a:defRPr/>
            </a:pPr>
            <a:r>
              <a:rPr kumimoji="0" lang="ru-RU" sz="4000" dirty="0" smtClean="0"/>
              <a:t> </a:t>
            </a:r>
            <a:r>
              <a:rPr kumimoji="0" lang="ru-RU" sz="4000" i="1" dirty="0" smtClean="0">
                <a:solidFill>
                  <a:schemeClr val="tx1"/>
                </a:solidFill>
              </a:rPr>
              <a:t>Упражнения:</a:t>
            </a:r>
            <a:endParaRPr kumimoji="0" lang="ru-RU" sz="4000" i="1" dirty="0">
              <a:solidFill>
                <a:schemeClr val="tx1"/>
              </a:solidFill>
            </a:endParaRPr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0059" y="1019093"/>
            <a:ext cx="8713787" cy="2736304"/>
          </a:xfrm>
        </p:spPr>
        <p:txBody>
          <a:bodyPr/>
          <a:lstStyle/>
          <a:p>
            <a:pPr algn="just"/>
            <a:r>
              <a:rPr lang="ru-RU" sz="2000" b="1" u="sng" dirty="0" smtClean="0"/>
              <a:t>Общеукрепляющие </a:t>
            </a:r>
            <a:r>
              <a:rPr lang="ru-RU" sz="2000" b="1" u="sng" dirty="0"/>
              <a:t>упражнения:</a:t>
            </a:r>
            <a:r>
              <a:rPr lang="ru-RU" sz="2000" dirty="0"/>
              <a:t> «Буратино потянулся (дети встают на носочки, поднимают руки и смотрят на кончики пальцев), вправо, влево повернулся, вниз, вверх посмотрел (не поворачивая головы, смотрят вправо, влево, вниз, вверх) и на место тихо сел».</a:t>
            </a:r>
          </a:p>
          <a:p>
            <a:pPr algn="just"/>
            <a:r>
              <a:rPr lang="ru-RU" sz="2000" b="1" u="sng" dirty="0"/>
              <a:t>Упражнения для глаз:</a:t>
            </a:r>
            <a:r>
              <a:rPr lang="ru-RU" sz="2000" dirty="0"/>
              <a:t> «Ветер дует нам в лицо (дети часто моргают веками), закачалось деревцо (не поворачивая головы, смотрят влево, вправо), ветер тише, тише, тише (медленно приседают, глаза опускают вниз), деревца все выше, выше. (Встают, глаза поднимают вверх).</a:t>
            </a:r>
          </a:p>
          <a:p>
            <a:pPr algn="just"/>
            <a:endParaRPr lang="ru-RU" sz="2000" dirty="0"/>
          </a:p>
          <a:p>
            <a:pPr algn="l"/>
            <a:endParaRPr kumimoji="0" lang="ru-RU" sz="2500" dirty="0" smtClean="0"/>
          </a:p>
        </p:txBody>
      </p:sp>
      <p:pic>
        <p:nvPicPr>
          <p:cNvPr id="1026" name="Picture 2" descr="https://www.zmd.ru/upload/images/3(29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59" y="3842722"/>
            <a:ext cx="4032448" cy="268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akiedela.ru/wp-content/uploads/2018/04/TASS_18606828-1280x85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17" y="3861048"/>
            <a:ext cx="3987823" cy="26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49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1493</TotalTime>
  <Words>345</Words>
  <Application>Microsoft Office PowerPoint</Application>
  <PresentationFormat>Экран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  Определение.</vt:lpstr>
      <vt:lpstr>Презентация PowerPoint</vt:lpstr>
      <vt:lpstr> Классификация нарушений зрения.</vt:lpstr>
      <vt:lpstr> Характеристика детей.</vt:lpstr>
      <vt:lpstr> Рекомендации:</vt:lpstr>
      <vt:lpstr> Упражнения:</vt:lpstr>
    </vt:vector>
  </TitlesOfParts>
  <Company>М.видео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Markin</dc:creator>
  <cp:lastModifiedBy>DELL</cp:lastModifiedBy>
  <cp:revision>72</cp:revision>
  <cp:lastPrinted>2012-09-25T14:32:47Z</cp:lastPrinted>
  <dcterms:created xsi:type="dcterms:W3CDTF">2012-03-15T07:28:53Z</dcterms:created>
  <dcterms:modified xsi:type="dcterms:W3CDTF">2023-05-17T12:34:10Z</dcterms:modified>
</cp:coreProperties>
</file>